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e55b102b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e55b102b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55b102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55b102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3cec153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3cec153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3cec153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3cec15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3cec153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3cec153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3cec153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3cec153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3cec153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3cec153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55b102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55b102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55b102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55b102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3cec153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e3cec153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e55b102b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e55b102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55b102b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e55b102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6befb301da747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6befb301da747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befb301da7471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befb301da7471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6e0b63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6e0b63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6befb301da747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6befb301da747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3cec15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3cec15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befb301da747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befb301da747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6befb301da7471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6befb301da7471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55b102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e55b102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Shipping label, boarding pass, UPC on product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e55b102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e55b102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common: Part identification, hospital wristbands, usps mail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55b102b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e55b102b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55b102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55b102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of these is called a symbology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Barcodes come in various densities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55b102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55b102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55b102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e55b102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55b102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55b102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nsolas"/>
              <a:buNone/>
              <a:defRPr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algn="ctr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1" l="0" r="0" t="85251"/>
          <a:stretch/>
        </p:blipFill>
        <p:spPr>
          <a:xfrm>
            <a:off x="0" y="1"/>
            <a:ext cx="9143999" cy="1087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1.gif"/><Relationship Id="rId7" Type="http://schemas.openxmlformats.org/officeDocument/2006/relationships/image" Target="../media/image28.gif"/><Relationship Id="rId8" Type="http://schemas.openxmlformats.org/officeDocument/2006/relationships/image" Target="../media/image2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gif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gif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acsec.jp/psj15/PSJ2015_Hyperchem_Badbarcode_1109-final_en.pdf" TargetMode="External"/><Relationship Id="rId4" Type="http://schemas.openxmlformats.org/officeDocument/2006/relationships/hyperlink" Target="https://www.defcon.org/html/links/dc-archives/dc-16-archive.html#FX2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bwipp/postscriptbarcode" TargetMode="External"/><Relationship Id="rId4" Type="http://schemas.openxmlformats.org/officeDocument/2006/relationships/hyperlink" Target="https://github.com/metafloor/bwip-js" TargetMode="External"/><Relationship Id="rId9" Type="http://schemas.openxmlformats.org/officeDocument/2006/relationships/image" Target="../media/image45.png"/><Relationship Id="rId5" Type="http://schemas.openxmlformats.org/officeDocument/2006/relationships/hyperlink" Target="https://twitter.com/hermit_hacker" TargetMode="External"/><Relationship Id="rId6" Type="http://schemas.openxmlformats.org/officeDocument/2006/relationships/hyperlink" Target="https://dallashackers.com" TargetMode="External"/><Relationship Id="rId7" Type="http://schemas.openxmlformats.org/officeDocument/2006/relationships/hyperlink" Target="https://www.cyberark.com/" TargetMode="External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s://twitter.com/magicspacekiwi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arcowned.com/" TargetMode="External"/><Relationship Id="rId4" Type="http://schemas.openxmlformats.org/officeDocument/2006/relationships/hyperlink" Target="https://barcowned.com/" TargetMode="External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hyperlink" Target="http://github.com/t3hub3rk1tten/barcowned" TargetMode="External"/><Relationship Id="rId7" Type="http://schemas.openxmlformats.org/officeDocument/2006/relationships/hyperlink" Target="https://twitter.com/t3hub3rk1tten" TargetMode="External"/><Relationship Id="rId8" Type="http://schemas.openxmlformats.org/officeDocument/2006/relationships/hyperlink" Target="https://mwe.s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hyperlink" Target="https://038000144158.pw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96584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Popping shells with your cereal box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675" y="3869625"/>
            <a:ext cx="4260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Michael West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T3h Ub3r K1tten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4572050" y="3869625"/>
            <a:ext cx="4260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Colin Campbell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</a:t>
            </a:r>
            <a:r>
              <a:rPr lang="en" sz="2400"/>
              <a:t>agicspacekiwi</a:t>
            </a:r>
            <a:endParaRPr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137" y="490952"/>
            <a:ext cx="3759725" cy="2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it's in-band signaling</a:t>
            </a:r>
            <a:endParaRPr/>
          </a:p>
        </p:txBody>
      </p:sp>
      <p:pic>
        <p:nvPicPr>
          <p:cNvPr id="167" name="Google Shape;167;p22" title="Vintage Phone Phreaking Blue Bo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50" y="1151400"/>
            <a:ext cx="61794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programming do?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1152475"/>
            <a:ext cx="44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Exists for legacy systems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"We use Cyberdyne to track and herd our cats."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"It's too expensive to replace or modify."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"Make it faster!"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(fake) example</a:t>
            </a:r>
            <a:endParaRPr/>
          </a:p>
        </p:txBody>
      </p:sp>
      <p:pic>
        <p:nvPicPr>
          <p:cNvPr id="174" name="Google Shape;174;p23" title="PS/2 CueC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250" y="1340114"/>
            <a:ext cx="3907049" cy="2338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5234693" y="3678562"/>
            <a:ext cx="359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not THAT type of cat...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Herding cats</a:t>
            </a:r>
            <a:endParaRPr/>
          </a:p>
        </p:txBody>
      </p:sp>
      <p:pic>
        <p:nvPicPr>
          <p:cNvPr descr="&quot;CAT DATA PROCESSING ERP (c) 1984 Cyberdyne Systems&quot;&#10;Prompts for name, breed, and birth year&#10;Prompts user to press F12 to save" id="181" name="Google Shape;181;p24" title="Old Style Terminal With Cat ERP Applic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 title="Java (Cat) With Label Stuck to Hi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75" y="2179337"/>
            <a:ext cx="3611424" cy="270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me: Java&#10;Breed: Domestic Short Hair&#10;Birth Year: 2005" id="183" name="Google Shape;183;p24" title="Sticker With Information On Jav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799" y="712025"/>
            <a:ext cx="2049776" cy="1240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Herding cats</a:t>
            </a:r>
            <a:endParaRPr/>
          </a:p>
        </p:txBody>
      </p:sp>
      <p:pic>
        <p:nvPicPr>
          <p:cNvPr descr="Animation of manually typing in information and pressing F12 to save" id="189" name="Google Shape;189;p25" title="Cat ERP Terminal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5" title="Java (Cat) With Label Stuck to Hi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75" y="2179337"/>
            <a:ext cx="3611424" cy="270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me: Java&#10;Breed: Domestic Short Hair&#10;Birth Year: 2005" id="191" name="Google Shape;191;p25" title="Sticker With Information On Jav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799" y="712025"/>
            <a:ext cx="2049776" cy="1240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&quot;CAT DATA PROCESSING ERP (c) 1984 Cyberdyne Systems&quot;&#10;Prompts for name, breed, and birth year&#10;Prompts user to press F12 to save" id="196" name="Google Shape;196;p26" title="Old Style Terminal With Cat ERP Applic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Barcoding cats</a:t>
            </a:r>
            <a:endParaRPr/>
          </a:p>
        </p:txBody>
      </p:sp>
      <p:pic>
        <p:nvPicPr>
          <p:cNvPr id="198" name="Google Shape;198;p26" title="Code 128 Barcode for &quot;DSH2005Java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24" y="445050"/>
            <a:ext cx="2867124" cy="14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950" y="3014213"/>
            <a:ext cx="3148850" cy="34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6"/>
          <p:cNvGrpSpPr/>
          <p:nvPr/>
        </p:nvGrpSpPr>
        <p:grpSpPr>
          <a:xfrm>
            <a:off x="5106800" y="2120937"/>
            <a:ext cx="924300" cy="799525"/>
            <a:chOff x="5106800" y="2111100"/>
            <a:chExt cx="924300" cy="799525"/>
          </a:xfrm>
        </p:grpSpPr>
        <p:cxnSp>
          <p:nvCxnSpPr>
            <p:cNvPr id="201" name="Google Shape;201;p26"/>
            <p:cNvCxnSpPr/>
            <p:nvPr/>
          </p:nvCxnSpPr>
          <p:spPr>
            <a:xfrm>
              <a:off x="5568950" y="2423425"/>
              <a:ext cx="0" cy="487200"/>
            </a:xfrm>
            <a:prstGeom prst="straightConnector1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2" name="Google Shape;202;p26"/>
            <p:cNvSpPr txBox="1"/>
            <p:nvPr/>
          </p:nvSpPr>
          <p:spPr>
            <a:xfrm>
              <a:off x="5106800" y="2111100"/>
              <a:ext cx="9243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Cursor</a:t>
              </a:r>
              <a:endParaRPr/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7113312" y="2120937"/>
            <a:ext cx="924300" cy="799525"/>
            <a:chOff x="7107962" y="2111100"/>
            <a:chExt cx="924300" cy="799525"/>
          </a:xfrm>
        </p:grpSpPr>
        <p:cxnSp>
          <p:nvCxnSpPr>
            <p:cNvPr id="204" name="Google Shape;204;p26"/>
            <p:cNvCxnSpPr/>
            <p:nvPr/>
          </p:nvCxnSpPr>
          <p:spPr>
            <a:xfrm>
              <a:off x="7570112" y="2423425"/>
              <a:ext cx="0" cy="487200"/>
            </a:xfrm>
            <a:prstGeom prst="straightConnector1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5" name="Google Shape;205;p26"/>
            <p:cNvSpPr txBox="1"/>
            <p:nvPr/>
          </p:nvSpPr>
          <p:spPr>
            <a:xfrm>
              <a:off x="7107962" y="2111100"/>
              <a:ext cx="9243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Cursor</a:t>
              </a:r>
              <a:endParaRPr/>
            </a:p>
          </p:txBody>
        </p:sp>
      </p:grpSp>
      <p:grpSp>
        <p:nvGrpSpPr>
          <p:cNvPr id="206" name="Google Shape;206;p26"/>
          <p:cNvGrpSpPr/>
          <p:nvPr/>
        </p:nvGrpSpPr>
        <p:grpSpPr>
          <a:xfrm>
            <a:off x="5959668" y="2120928"/>
            <a:ext cx="924300" cy="799525"/>
            <a:chOff x="5981108" y="2111092"/>
            <a:chExt cx="924300" cy="799525"/>
          </a:xfrm>
        </p:grpSpPr>
        <p:cxnSp>
          <p:nvCxnSpPr>
            <p:cNvPr id="207" name="Google Shape;207;p26"/>
            <p:cNvCxnSpPr/>
            <p:nvPr/>
          </p:nvCxnSpPr>
          <p:spPr>
            <a:xfrm>
              <a:off x="6443258" y="2423417"/>
              <a:ext cx="0" cy="487200"/>
            </a:xfrm>
            <a:prstGeom prst="straightConnector1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8" name="Google Shape;208;p26"/>
            <p:cNvSpPr txBox="1"/>
            <p:nvPr/>
          </p:nvSpPr>
          <p:spPr>
            <a:xfrm>
              <a:off x="5981108" y="2111092"/>
              <a:ext cx="9243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Cursor</a:t>
              </a:r>
              <a:endParaRPr/>
            </a:p>
          </p:txBody>
        </p:sp>
      </p:grpSp>
      <p:grpSp>
        <p:nvGrpSpPr>
          <p:cNvPr id="209" name="Google Shape;209;p26"/>
          <p:cNvGrpSpPr/>
          <p:nvPr/>
        </p:nvGrpSpPr>
        <p:grpSpPr>
          <a:xfrm>
            <a:off x="7598285" y="3457795"/>
            <a:ext cx="1119525" cy="150300"/>
            <a:chOff x="7578810" y="3467700"/>
            <a:chExt cx="1119525" cy="150300"/>
          </a:xfrm>
        </p:grpSpPr>
        <p:sp>
          <p:nvSpPr>
            <p:cNvPr id="210" name="Google Shape;210;p26"/>
            <p:cNvSpPr/>
            <p:nvPr/>
          </p:nvSpPr>
          <p:spPr>
            <a:xfrm rot="5400000">
              <a:off x="7921860" y="3124650"/>
              <a:ext cx="128700" cy="814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8152420" y="3467700"/>
              <a:ext cx="375300" cy="15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" name="Google Shape;212;p26"/>
            <p:cNvCxnSpPr/>
            <p:nvPr/>
          </p:nvCxnSpPr>
          <p:spPr>
            <a:xfrm>
              <a:off x="7643235" y="3596400"/>
              <a:ext cx="10551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13" name="Google Shape;213;p26"/>
          <p:cNvGrpSpPr/>
          <p:nvPr/>
        </p:nvGrpSpPr>
        <p:grpSpPr>
          <a:xfrm>
            <a:off x="8261934" y="2120937"/>
            <a:ext cx="924300" cy="799525"/>
            <a:chOff x="7107962" y="2111100"/>
            <a:chExt cx="924300" cy="799525"/>
          </a:xfrm>
        </p:grpSpPr>
        <p:cxnSp>
          <p:nvCxnSpPr>
            <p:cNvPr id="214" name="Google Shape;214;p26"/>
            <p:cNvCxnSpPr/>
            <p:nvPr/>
          </p:nvCxnSpPr>
          <p:spPr>
            <a:xfrm>
              <a:off x="7570112" y="2423425"/>
              <a:ext cx="0" cy="487200"/>
            </a:xfrm>
            <a:prstGeom prst="straightConnector1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5" name="Google Shape;215;p26"/>
            <p:cNvSpPr txBox="1"/>
            <p:nvPr/>
          </p:nvSpPr>
          <p:spPr>
            <a:xfrm>
              <a:off x="7107962" y="2111100"/>
              <a:ext cx="9243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Cursor</a:t>
              </a:r>
              <a:endParaRPr/>
            </a:p>
          </p:txBody>
        </p:sp>
      </p:grpSp>
      <p:sp>
        <p:nvSpPr>
          <p:cNvPr id="216" name="Google Shape;216;p26"/>
          <p:cNvSpPr/>
          <p:nvPr/>
        </p:nvSpPr>
        <p:spPr>
          <a:xfrm rot="5400000">
            <a:off x="5917357" y="3114825"/>
            <a:ext cx="128700" cy="8148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 rot="5400000">
            <a:off x="6910130" y="2966025"/>
            <a:ext cx="128700" cy="1112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568975" y="3847750"/>
            <a:ext cx="3148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 &lt;tab&gt;</a:t>
            </a:r>
            <a:endParaRPr sz="2400"/>
          </a:p>
        </p:txBody>
      </p:sp>
      <p:sp>
        <p:nvSpPr>
          <p:cNvPr id="222" name="Google Shape;222;p26"/>
          <p:cNvSpPr txBox="1"/>
          <p:nvPr/>
        </p:nvSpPr>
        <p:spPr>
          <a:xfrm>
            <a:off x="5568988" y="3847750"/>
            <a:ext cx="3148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 F12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cats</a:t>
            </a:r>
            <a:endParaRPr/>
          </a:p>
        </p:txBody>
      </p:sp>
      <p:pic>
        <p:nvPicPr>
          <p:cNvPr id="228" name="Google Shape;228;p27" title="Blank Cat ERP Terminal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 title="Java (Cat) With Barcode Stuck to Him"/>
          <p:cNvPicPr preferRelativeResize="0"/>
          <p:nvPr/>
        </p:nvPicPr>
        <p:blipFill rotWithShape="1">
          <a:blip r:embed="rId4">
            <a:alphaModFix/>
          </a:blip>
          <a:srcRect b="0" l="0" r="0" t="10881"/>
          <a:stretch/>
        </p:blipFill>
        <p:spPr>
          <a:xfrm rot="-5400000">
            <a:off x="5696837" y="1808987"/>
            <a:ext cx="2865726" cy="3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 title="Code 128 Barcode for &quot;DSH2005Java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062" y="445025"/>
            <a:ext cx="2699274" cy="13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</a:t>
            </a:r>
            <a:r>
              <a:rPr lang="en"/>
              <a:t>cats</a:t>
            </a:r>
            <a:endParaRPr/>
          </a:p>
        </p:txBody>
      </p:sp>
      <p:pic>
        <p:nvPicPr>
          <p:cNvPr id="236" name="Google Shape;236;p28" title="Animation of Cat ERP With Information Filled Out Quickly By Barcode Scanner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35163"/>
            <a:ext cx="4606975" cy="3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 title="Java (Cat) With Barcode Stuck to Him"/>
          <p:cNvPicPr preferRelativeResize="0"/>
          <p:nvPr/>
        </p:nvPicPr>
        <p:blipFill rotWithShape="1">
          <a:blip r:embed="rId4">
            <a:alphaModFix/>
          </a:blip>
          <a:srcRect b="0" l="0" r="0" t="10881"/>
          <a:stretch/>
        </p:blipFill>
        <p:spPr>
          <a:xfrm rot="-5400000">
            <a:off x="5696837" y="1808987"/>
            <a:ext cx="2865726" cy="3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 title="Code 128 Barcode for &quot;DSH2005Java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062" y="445025"/>
            <a:ext cx="2699274" cy="13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is stupid simple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152475"/>
            <a:ext cx="60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Specify criteria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All barcodes (no </a:t>
            </a:r>
            <a:r>
              <a:rPr lang="en"/>
              <a:t>criteria</a:t>
            </a:r>
            <a:r>
              <a:rPr lang="en"/>
              <a:t>)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Barcodes that start with 9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Barcodes that contain "cat"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All UPC barcodes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Specify actions when rule is triggered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store</a:t>
            </a:r>
            <a:r>
              <a:rPr lang="en"/>
              <a:t> multiple rules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Model-specific limits on size</a:t>
            </a:r>
            <a:endParaRPr/>
          </a:p>
        </p:txBody>
      </p:sp>
      <p:pic>
        <p:nvPicPr>
          <p:cNvPr id="245" name="Google Shape;245;p29" title="2D DataMatrix Barcode for Programming Cat ERP Ru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619" y="1543031"/>
            <a:ext cx="1769525" cy="17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6601925" y="3303825"/>
            <a:ext cx="215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"CatERP"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we can do with rules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11700" y="1152475"/>
            <a:ext cx="44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Modify/replace text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Ignore text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extra characters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special keys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Ctrl or Alt key combos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Windows/super key too!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"Brick" scanners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Do nothing!</a:t>
            </a:r>
            <a:endParaRPr/>
          </a:p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0" title="Barcode on Unknown Product With Obvious Signs of Tamper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700" y="1839375"/>
            <a:ext cx="4289299" cy="24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barcOwned	</a:t>
            </a:r>
            <a:r>
              <a:rPr lang="en" sz="700"/>
              <a:t>(finally)</a:t>
            </a:r>
            <a:endParaRPr sz="700"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477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Payload design IDE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>
                <a:solidFill>
                  <a:schemeClr val="dk1"/>
                </a:solidFill>
              </a:rPr>
              <a:t>Payloads in JSON</a:t>
            </a:r>
            <a:endParaRPr>
              <a:solidFill>
                <a:schemeClr val="dk1"/>
              </a:solidFill>
            </a:endParaRP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Rapidly develop and test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Abstracts most complexity</a:t>
            </a:r>
            <a:endParaRPr>
              <a:solidFill>
                <a:schemeClr val="dk1"/>
              </a:solidFill>
            </a:endParaRP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>
                <a:solidFill>
                  <a:schemeClr val="dk1"/>
                </a:solidFill>
              </a:rPr>
              <a:t>No deciphering manuals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Supports Motorola Symbol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Send us scanners?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Open source</a:t>
            </a:r>
            <a:endParaRPr/>
          </a:p>
        </p:txBody>
      </p:sp>
      <p:pic>
        <p:nvPicPr>
          <p:cNvPr descr="Scan &quot;hello&quot;, prints &quot;helloworld&quot;" id="261" name="Google Shape;261;p31" title="Hello World JSON Payload"/>
          <p:cNvPicPr preferRelativeResize="0"/>
          <p:nvPr/>
        </p:nvPicPr>
        <p:blipFill rotWithShape="1">
          <a:blip r:embed="rId3">
            <a:alphaModFix/>
          </a:blip>
          <a:srcRect b="0" l="0" r="19432" t="0"/>
          <a:stretch/>
        </p:blipFill>
        <p:spPr>
          <a:xfrm>
            <a:off x="5256400" y="1191925"/>
            <a:ext cx="3656499" cy="3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5383293" y="4568875"/>
            <a:ext cx="359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Harder Than Ducky Script™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6520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humans.txt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3631356"/>
            <a:ext cx="39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Michael West</a:t>
            </a:r>
            <a:endParaRPr b="1" i="1" sz="1800"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3631356"/>
            <a:ext cx="39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</a:t>
            </a:r>
            <a:r>
              <a:rPr b="1" lang="en"/>
              <a:t>agicspacekiwi</a:t>
            </a:r>
            <a:endParaRPr b="1" i="1" sz="1800"/>
          </a:p>
        </p:txBody>
      </p:sp>
      <p:pic>
        <p:nvPicPr>
          <p:cNvPr descr="Owen: What I need is a droid that understands the language of Javascript&#10;C-3PO: I'll stay with the Jawas, thank you" id="66" name="Google Shape;66;p14" title="Edited conversation between Star Wars characters Owen Lars and C-3P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00" y="1114300"/>
            <a:ext cx="4259500" cy="23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Picture of Michael West in front of &quot;Aurora Borealis&quot; ranch"/>
          <p:cNvPicPr preferRelativeResize="0"/>
          <p:nvPr/>
        </p:nvPicPr>
        <p:blipFill rotWithShape="1">
          <a:blip r:embed="rId4">
            <a:alphaModFix/>
          </a:blip>
          <a:srcRect b="5463" l="27304" r="26226" t="36039"/>
          <a:stretch/>
        </p:blipFill>
        <p:spPr>
          <a:xfrm>
            <a:off x="913796" y="948204"/>
            <a:ext cx="2795700" cy="26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4134759"/>
            <a:ext cx="39999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/>
              <a:t>Enjoys scanning long barcodes</a:t>
            </a:r>
            <a:br>
              <a:rPr b="1" i="1" lang="en" sz="1800"/>
            </a:br>
            <a:r>
              <a:rPr b="1" i="1" lang="en" sz="1800"/>
              <a:t>on the beach</a:t>
            </a:r>
            <a:endParaRPr b="1" i="1" sz="1800"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832400" y="4108570"/>
            <a:ext cx="39999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latin typeface="Comic Sans MS"/>
                <a:ea typeface="Comic Sans MS"/>
                <a:cs typeface="Comic Sans MS"/>
                <a:sym typeface="Comic Sans MS"/>
              </a:rPr>
              <a:t>Professional</a:t>
            </a:r>
            <a:r>
              <a:rPr b="1" i="1" lang="en" sz="1800"/>
              <a:t> internet tube filler</a:t>
            </a:r>
            <a:br>
              <a:rPr b="1" i="1" lang="en" sz="1800"/>
            </a:br>
            <a:r>
              <a:rPr b="1" i="1" lang="en" sz="1800"/>
              <a:t>"Master of the web"</a:t>
            </a:r>
            <a:endParaRPr b="1" i="1" sz="1800"/>
          </a:p>
        </p:txBody>
      </p:sp>
      <p:pic>
        <p:nvPicPr>
          <p:cNvPr id="70" name="Google Shape;70;p14" title="CyberArk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750" y="3700650"/>
            <a:ext cx="434100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68" name="Google Shape;268;p32" title="Stock Photo of Boy Holding Barcode Scanner to Head Like Gu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835" y="1319350"/>
            <a:ext cx="4878325" cy="32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turn it off?</a:t>
            </a:r>
            <a:endParaRPr/>
          </a:p>
        </p:txBody>
      </p:sp>
      <p:pic>
        <p:nvPicPr>
          <p:cNvPr id="274" name="Google Shape;274;p33" title="Barcode to Disable Parameter Scann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38" y="1624000"/>
            <a:ext cx="42957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 title="Barcode to Enable Parameter Scann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913" y="1614463"/>
            <a:ext cx="43053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considerations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Find beeper hole and cover it if possible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Successful attacks take significant recon, planning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BYOS - Bring Your Own Scanner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Detach scanner with screwdriver, plug your own in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 when systems are off, scanners may be powered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Laser scanners will only work with paper or a Kindle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Trick others into delivering barcodes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100" y="1109675"/>
            <a:ext cx="6675809" cy="3820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someone else do the dirty work</a:t>
            </a:r>
            <a:endParaRPr/>
          </a:p>
        </p:txBody>
      </p:sp>
      <p:pic>
        <p:nvPicPr>
          <p:cNvPr id="288" name="Google Shape;288;p35" title="2D DataMatrix Barcode for Programming Cat ERP Ru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010" y="3387126"/>
            <a:ext cx="928600" cy="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considerations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 way to secure scanners from programming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Some models may not support it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Assume scanners are hostile keyboards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Remove local admin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Use endpoint protection + app control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Limit PowerShell, cmd, run dialog, etc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Filter malicious keys at OS-level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Or enforce non-HID modes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talks</a:t>
            </a:r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BadBarcode</a:t>
            </a:r>
            <a:r>
              <a:rPr lang="en"/>
              <a:t> - </a:t>
            </a:r>
            <a:r>
              <a:rPr lang="en" sz="2200">
                <a:solidFill>
                  <a:schemeClr val="dk1"/>
                </a:solidFill>
              </a:rPr>
              <a:t>Yang Yu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PacSec 2015 in Tokyo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Demoed attack, no paper/code released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Toying with Barcodes</a:t>
            </a:r>
            <a:r>
              <a:rPr lang="en"/>
              <a:t> - Felix Lindner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DEF CON 16 in 2008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General overview of barcodes as input vectors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pecial thanks</a:t>
            </a:r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311700" y="1152475"/>
            <a:ext cx="469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Terry Burton - </a:t>
            </a:r>
            <a:r>
              <a:rPr lang="en" u="sng">
                <a:solidFill>
                  <a:schemeClr val="hlink"/>
                </a:solidFill>
                <a:hlinkClick r:id="rId3"/>
              </a:rPr>
              <a:t>BWIPP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 Warren - </a:t>
            </a:r>
            <a:r>
              <a:rPr lang="en" u="sng">
                <a:solidFill>
                  <a:schemeClr val="hlink"/>
                </a:solidFill>
                <a:hlinkClick r:id="rId4"/>
              </a:rPr>
              <a:t>bwip-js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Hermit Hacker</a:t>
            </a:r>
            <a:r>
              <a:rPr lang="en"/>
              <a:t> - shirts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Dallas Hackers Association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CyberArk</a:t>
            </a:r>
            <a:r>
              <a:rPr lang="en"/>
              <a:t> - travel + support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 title="Dallas Hackers Association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412" y="1319345"/>
            <a:ext cx="4117826" cy="260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 title="QR Code With Shout-Outs to Dallas Hackers Association Members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9925" y="4265950"/>
            <a:ext cx="789800" cy="7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257650"/>
            <a:ext cx="8520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uFill>
                  <a:noFill/>
                </a:uFill>
                <a:hlinkClick r:id="rId3"/>
              </a:rPr>
              <a:t>b</a:t>
            </a:r>
            <a:r>
              <a:rPr lang="en" sz="4800">
                <a:solidFill>
                  <a:srgbClr val="000000"/>
                </a:solidFill>
                <a:uFill>
                  <a:noFill/>
                </a:uFill>
                <a:hlinkClick r:id="rId4"/>
              </a:rPr>
              <a:t>arcowned.com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315" name="Google Shape;315;p39" title="QR Code to T3h Ub3r K1tten's Twit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25" y="2359675"/>
            <a:ext cx="1846050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1395900" y="1161725"/>
            <a:ext cx="63522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github.com/t3hub3rk1tten/barcowned</a:t>
            </a:r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2126525" y="2359675"/>
            <a:ext cx="23694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</a:rPr>
              <a:t>Michael West</a:t>
            </a:r>
            <a:br>
              <a:rPr lang="en" sz="2200">
                <a:solidFill>
                  <a:srgbClr val="595959"/>
                </a:solidFill>
              </a:rPr>
            </a:br>
            <a:r>
              <a:rPr lang="en" sz="2200" u="sng">
                <a:solidFill>
                  <a:schemeClr val="hlink"/>
                </a:solidFill>
                <a:hlinkClick r:id="rId7"/>
              </a:rPr>
              <a:t>@t3hub3rk1tten</a:t>
            </a:r>
            <a:br>
              <a:rPr lang="en" sz="2200">
                <a:solidFill>
                  <a:srgbClr val="595959"/>
                </a:solidFill>
              </a:rPr>
            </a:br>
            <a:r>
              <a:rPr lang="en" sz="2200" u="sng">
                <a:solidFill>
                  <a:schemeClr val="hlink"/>
                </a:solidFill>
                <a:hlinkClick r:id="rId8"/>
              </a:rPr>
              <a:t>mwe.st</a:t>
            </a:r>
            <a:endParaRPr sz="2200">
              <a:solidFill>
                <a:srgbClr val="595959"/>
              </a:solidFill>
            </a:endParaRPr>
          </a:p>
        </p:txBody>
      </p:sp>
      <p:pic>
        <p:nvPicPr>
          <p:cNvPr id="318" name="Google Shape;318;p39" title="QR Code to magicspacekiwi's Twitter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2031" y="2359675"/>
            <a:ext cx="1846050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/>
          <p:nvPr/>
        </p:nvSpPr>
        <p:spPr>
          <a:xfrm>
            <a:off x="6459975" y="2359675"/>
            <a:ext cx="24990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</a:rPr>
              <a:t>Colin Campbell</a:t>
            </a:r>
            <a:br>
              <a:rPr lang="en" sz="2200">
                <a:solidFill>
                  <a:srgbClr val="595959"/>
                </a:solidFill>
              </a:rPr>
            </a:br>
            <a:r>
              <a:rPr lang="en" sz="2200" u="sng">
                <a:solidFill>
                  <a:schemeClr val="hlink"/>
                </a:solidFill>
                <a:hlinkClick r:id="rId10"/>
              </a:rPr>
              <a:t>@magicspacekiwi</a:t>
            </a:r>
            <a:endParaRPr sz="2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Barcodes are everywhere</a:t>
            </a:r>
            <a:endParaRPr/>
          </a:p>
        </p:txBody>
      </p:sp>
      <p:pic>
        <p:nvPicPr>
          <p:cNvPr descr="Package depicts a fake product from &quot;MicroPenisCure.com&quot;" id="76" name="Google Shape;76;p15" title="Cylindrical Package with USPS Tracking Barcode Highlighted"/>
          <p:cNvPicPr preferRelativeResize="0"/>
          <p:nvPr/>
        </p:nvPicPr>
        <p:blipFill rotWithShape="1">
          <a:blip r:embed="rId3">
            <a:alphaModFix/>
          </a:blip>
          <a:srcRect b="0" l="27611" r="30886" t="0"/>
          <a:stretch/>
        </p:blipFill>
        <p:spPr>
          <a:xfrm rot="5400000">
            <a:off x="4855826" y="727276"/>
            <a:ext cx="1913250" cy="614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Boarding Pass with PDF417 Barcode Highligh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75" y="762368"/>
            <a:ext cx="3704701" cy="180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real box is edited to say &quot;Hands Up / Hide The Fucking Body / Oh Shit It's The Cops / Fuck / I'm Too Fuckin Young&quot;" id="78" name="Google Shape;78;p15" title="Corn Pops Cereal with Highlighted UPC Barco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02" y="1241050"/>
            <a:ext cx="2809100" cy="35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Snapchat User Barcode for t3hub3rk1tte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1325" y="1085513"/>
            <a:ext cx="1690724" cy="16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61825" y="4197100"/>
            <a:ext cx="732600" cy="70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rot="362800">
            <a:off x="6844177" y="3374860"/>
            <a:ext cx="1480939" cy="68178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 rot="-234146">
            <a:off x="5363609" y="1812951"/>
            <a:ext cx="1203390" cy="4621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title="Envelope with Three Types of USPS Barcodes Highlighted"/>
          <p:cNvPicPr preferRelativeResize="0"/>
          <p:nvPr/>
        </p:nvPicPr>
        <p:blipFill rotWithShape="1">
          <a:blip r:embed="rId3">
            <a:alphaModFix/>
          </a:blip>
          <a:srcRect b="0" l="0" r="0" t="13043"/>
          <a:stretch/>
        </p:blipFill>
        <p:spPr>
          <a:xfrm rot="277131">
            <a:off x="311700" y="805000"/>
            <a:ext cx="5189601" cy="29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Intel Processor with ATPO Barcod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826" y="265375"/>
            <a:ext cx="2938425" cy="31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Blown Up ATPO Barco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000" y="3885825"/>
            <a:ext cx="2153850" cy="81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6"/>
          <p:cNvSpPr/>
          <p:nvPr/>
        </p:nvSpPr>
        <p:spPr>
          <a:xfrm rot="-2289">
            <a:off x="7269534" y="2977432"/>
            <a:ext cx="450600" cy="25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 title="Hospital Wristband With Two Patient Identification Barcode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850" y="3014375"/>
            <a:ext cx="2039770" cy="20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Barcodes are </a:t>
            </a:r>
            <a:r>
              <a:rPr i="1" lang="en"/>
              <a:t>everywhere</a:t>
            </a:r>
            <a:endParaRPr i="1"/>
          </a:p>
        </p:txBody>
      </p:sp>
      <p:sp>
        <p:nvSpPr>
          <p:cNvPr id="93" name="Google Shape;93;p16"/>
          <p:cNvSpPr/>
          <p:nvPr/>
        </p:nvSpPr>
        <p:spPr>
          <a:xfrm rot="-1812">
            <a:off x="3932301" y="1561608"/>
            <a:ext cx="569100" cy="64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-1759">
            <a:off x="1911800" y="1970383"/>
            <a:ext cx="1759200" cy="6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-1514">
            <a:off x="2034524" y="2685204"/>
            <a:ext cx="1362000" cy="25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rot="-1462">
            <a:off x="970699" y="3233951"/>
            <a:ext cx="705300" cy="641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-2289">
            <a:off x="2102025" y="4090872"/>
            <a:ext cx="450600" cy="403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6815350" y="3255500"/>
            <a:ext cx="459900" cy="62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7727525" y="3233400"/>
            <a:ext cx="1268100" cy="63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6" title="Printed Paper With Machine Identification Code Barcode Visibl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1230" y="3408375"/>
            <a:ext cx="3078349" cy="16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scanners are everywhere</a:t>
            </a:r>
            <a:endParaRPr/>
          </a:p>
        </p:txBody>
      </p:sp>
      <p:pic>
        <p:nvPicPr>
          <p:cNvPr id="106" name="Google Shape;106;p17" title="Barcode Scanner Facing Customer at Fast Food Restaurant"/>
          <p:cNvPicPr preferRelativeResize="0"/>
          <p:nvPr/>
        </p:nvPicPr>
        <p:blipFill rotWithShape="1">
          <a:blip r:embed="rId3">
            <a:alphaModFix/>
          </a:blip>
          <a:srcRect b="21779" l="0" r="10778" t="6101"/>
          <a:stretch/>
        </p:blipFill>
        <p:spPr>
          <a:xfrm>
            <a:off x="817725" y="1170125"/>
            <a:ext cx="3441974" cy="370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Handheld Barcode Scanner Being Used to Scan a Pack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924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Barcodes usually decode to text</a:t>
            </a:r>
            <a:endParaRPr/>
          </a:p>
        </p:txBody>
      </p:sp>
      <p:pic>
        <p:nvPicPr>
          <p:cNvPr descr="Did you ever hear the tragedy of Darth Plagueis &quot;the wise&quot;? I thought not. It's not a story the Jedi would tell you. It's a Sith legend. Darth Plagueis was a Dark Lord of the Sith, so powerful and so wise he could use the Force to influence the midichlorians to create life... He had such a knowledge of the dark side that he could even keep the ones he cared about from dying. The dark side of the Force is a pathway to many abilities some consider to be unnatural." id="113" name="Google Shape;113;p18" title="PDF417 Barcode with Meme Quote from Star Wars Preque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008" y="1485050"/>
            <a:ext cx="2073975" cy="13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60416" y="1116700"/>
            <a:ext cx="1595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128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400380" y="1116700"/>
            <a:ext cx="1595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522838" y="1116700"/>
            <a:ext cx="1595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Aztec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5439214" y="1116700"/>
            <a:ext cx="1595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PDF417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123788" y="1116700"/>
            <a:ext cx="1595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</a:t>
            </a:r>
            <a:endParaRPr/>
          </a:p>
        </p:txBody>
      </p:sp>
      <p:cxnSp>
        <p:nvCxnSpPr>
          <p:cNvPr id="119" name="Google Shape;119;p18"/>
          <p:cNvCxnSpPr/>
          <p:nvPr/>
        </p:nvCxnSpPr>
        <p:spPr>
          <a:xfrm>
            <a:off x="1158066" y="2955575"/>
            <a:ext cx="3600" cy="69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8"/>
          <p:cNvSpPr txBox="1"/>
          <p:nvPr/>
        </p:nvSpPr>
        <p:spPr>
          <a:xfrm>
            <a:off x="242916" y="3732750"/>
            <a:ext cx="1833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barcOwned</a:t>
            </a:r>
            <a:endParaRPr sz="1800"/>
          </a:p>
        </p:txBody>
      </p:sp>
      <p:pic>
        <p:nvPicPr>
          <p:cNvPr id="121" name="Google Shape;121;p18" title="Code 128 Barcode for &quot;barcOwned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03" y="1667824"/>
            <a:ext cx="1834055" cy="985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6 representing DEF CON 26" id="122" name="Google Shape;122;p18" title="UPC Barcode for 02626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924" y="1570525"/>
            <a:ext cx="991690" cy="1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 title="Aztec Barcode for &quot;barcOwned&quot;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776" y="1715102"/>
            <a:ext cx="890875" cy="8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QR Code Barcode for &quot;https://038000144158.pw/&quot;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8896" y="1617954"/>
            <a:ext cx="1085175" cy="108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/>
          <p:nvPr/>
        </p:nvCxnSpPr>
        <p:spPr>
          <a:xfrm>
            <a:off x="8198042" y="2955575"/>
            <a:ext cx="3600" cy="69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8"/>
          <p:cNvSpPr txBox="1"/>
          <p:nvPr/>
        </p:nvSpPr>
        <p:spPr>
          <a:xfrm>
            <a:off x="7281117" y="3732750"/>
            <a:ext cx="1833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02626260</a:t>
            </a:r>
            <a:endParaRPr sz="1800"/>
          </a:p>
        </p:txBody>
      </p:sp>
      <p:cxnSp>
        <p:nvCxnSpPr>
          <p:cNvPr id="127" name="Google Shape;127;p18"/>
          <p:cNvCxnSpPr/>
          <p:nvPr/>
        </p:nvCxnSpPr>
        <p:spPr>
          <a:xfrm>
            <a:off x="4320501" y="2955575"/>
            <a:ext cx="3600" cy="69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3403601" y="3732750"/>
            <a:ext cx="1833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barcOwned</a:t>
            </a:r>
            <a:endParaRPr sz="1800"/>
          </a:p>
        </p:txBody>
      </p:sp>
      <p:cxnSp>
        <p:nvCxnSpPr>
          <p:cNvPr id="129" name="Google Shape;129;p18"/>
          <p:cNvCxnSpPr/>
          <p:nvPr/>
        </p:nvCxnSpPr>
        <p:spPr>
          <a:xfrm>
            <a:off x="6236925" y="2910600"/>
            <a:ext cx="0" cy="38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8"/>
          <p:cNvSpPr txBox="1"/>
          <p:nvPr/>
        </p:nvSpPr>
        <p:spPr>
          <a:xfrm>
            <a:off x="5073825" y="3278046"/>
            <a:ext cx="23262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Did you ever hear the tragedy of Darth Plagueis "the wise"? I thought not. It's not a story the Jedi would tell you. It's a Sith legend. Darth Plagueis was a Dark Lord of the Sith, so powerful and so wise he could use the Force to influence the midichlorians to create life... He had such a knowledge of the dark side that he could even keep the ones he cared about from dying. The dark side of the Force is a pathway to many abilities some consider to be unnatural.</a:t>
            </a:r>
            <a:endParaRPr sz="900"/>
          </a:p>
        </p:txBody>
      </p:sp>
      <p:cxnSp>
        <p:nvCxnSpPr>
          <p:cNvPr id="131" name="Google Shape;131;p18"/>
          <p:cNvCxnSpPr/>
          <p:nvPr/>
        </p:nvCxnSpPr>
        <p:spPr>
          <a:xfrm>
            <a:off x="2921488" y="2955575"/>
            <a:ext cx="0" cy="129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8"/>
          <p:cNvSpPr txBox="1"/>
          <p:nvPr/>
        </p:nvSpPr>
        <p:spPr>
          <a:xfrm>
            <a:off x="1505187" y="4360925"/>
            <a:ext cx="2832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rId8"/>
              </a:rPr>
              <a:t>https://038000144158.pw/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</a:t>
            </a:r>
            <a:r>
              <a:rPr lang="en"/>
              <a:t>soliloquy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152475"/>
            <a:ext cx="52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Scanners are mostly the same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Most common (default) mode: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Act as HID keyboard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Type buffer key by key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could we do if we could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Change the text on the fly?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Send arbitrary keystrokes?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Win + R?</a:t>
            </a:r>
            <a:endParaRPr/>
          </a:p>
        </p:txBody>
      </p:sp>
      <p:pic>
        <p:nvPicPr>
          <p:cNvPr descr="Edited from the famous scene of holding a skull" id="139" name="Google Shape;139;p19" title="Kenneth Branagh From Hamlet (1996) Holding a Barcode Scann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350" y="1386325"/>
            <a:ext cx="3684099" cy="2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5439518" y="3757175"/>
            <a:ext cx="359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scan</a:t>
            </a:r>
            <a:r>
              <a:rPr lang="en"/>
              <a:t>,</a:t>
            </a:r>
            <a:r>
              <a:rPr lang="en"/>
              <a:t> or not to scan...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we do?*</a:t>
            </a:r>
            <a:endParaRPr/>
          </a:p>
        </p:txBody>
      </p:sp>
      <p:pic>
        <p:nvPicPr>
          <p:cNvPr descr="One in-counter scanner and one handheld scanner" id="146" name="Google Shape;146;p20" title="Self Checkout Machine at Walmart With Barcode Scanners Highligh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27" y="1017726"/>
            <a:ext cx="4746158" cy="35596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97858" y="3193074"/>
            <a:ext cx="1314115" cy="128253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424899" y="2367291"/>
            <a:ext cx="1055596" cy="103016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00" y="4640700"/>
            <a:ext cx="914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*with proper permission in the scope of a legal, sanctioned pentest</a:t>
            </a:r>
            <a:endParaRPr/>
          </a:p>
        </p:txBody>
      </p:sp>
      <p:pic>
        <p:nvPicPr>
          <p:cNvPr id="150" name="Google Shape;150;p20" title="Spongebob Mocking Mem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782" y="4091052"/>
            <a:ext cx="713125" cy="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not a bug!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™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11700" y="1152475"/>
            <a:ext cx="56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Some symbologies add control chars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Code 128: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107 possible characters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 0 - 95: portions of ASCII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96-106: control chars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Control chars trigger programming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Majority of scanners support this</a:t>
            </a:r>
            <a:endParaRPr/>
          </a:p>
          <a:p>
            <a: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Manufacturer specific</a:t>
            </a:r>
            <a:endParaRPr/>
          </a:p>
        </p:txBody>
      </p:sp>
      <p:pic>
        <p:nvPicPr>
          <p:cNvPr id="157" name="Google Shape;157;p21" title="FNC3 Control Barcode"/>
          <p:cNvPicPr preferRelativeResize="0"/>
          <p:nvPr/>
        </p:nvPicPr>
        <p:blipFill rotWithShape="1">
          <a:blip r:embed="rId3">
            <a:alphaModFix/>
          </a:blip>
          <a:srcRect b="60389" l="0" r="0" t="0"/>
          <a:stretch/>
        </p:blipFill>
        <p:spPr>
          <a:xfrm>
            <a:off x="7216537" y="2110113"/>
            <a:ext cx="648686" cy="168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6206175" y="3901491"/>
            <a:ext cx="2669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FNC3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10111100010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Index: 96</a:t>
            </a:r>
            <a:endParaRPr sz="18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008" y="384476"/>
            <a:ext cx="2385726" cy="13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 rot="5400000">
            <a:off x="6545050" y="1547250"/>
            <a:ext cx="132000" cy="2112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 rot="10800000">
            <a:off x="6784450" y="1779025"/>
            <a:ext cx="346800" cy="29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rcOwne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